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6" r:id="rId3"/>
    <p:sldId id="311" r:id="rId4"/>
    <p:sldId id="299" r:id="rId5"/>
    <p:sldId id="300" r:id="rId6"/>
    <p:sldId id="308" r:id="rId7"/>
    <p:sldId id="310" r:id="rId8"/>
  </p:sldIdLst>
  <p:sldSz cx="12192000" cy="68580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2734E-B386-4273-9CB7-B4C259116F61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C0B8E-2FCD-404A-A812-91A62D128B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7928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7610432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Параллелограмм 6"/>
          <p:cNvSpPr/>
          <p:nvPr/>
        </p:nvSpPr>
        <p:spPr>
          <a:xfrm rot="18919285">
            <a:off x="-547866" y="792195"/>
            <a:ext cx="1846765" cy="76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4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>
                <a:solidFill>
                  <a:srgbClr val="FF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pic>
        <p:nvPicPr>
          <p:cNvPr id="6" name="Рисунок 9" descr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0605" y="258761"/>
            <a:ext cx="1675731" cy="62661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2216989"/>
            <a:ext cx="9309101" cy="2915728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 algn="l">
              <a:defRPr sz="3200"/>
            </a:lvl1pPr>
          </a:lstStyle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проект 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«Современная школа» национального проекта «Образование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sz="4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sz="4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роста</a:t>
            </a:r>
            <a:r>
              <a:rPr sz="4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МОУ СОШ с.Красная Горка</a:t>
            </a:r>
            <a:endParaRPr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Группа 9"/>
          <p:cNvGrpSpPr/>
          <p:nvPr/>
        </p:nvGrpSpPr>
        <p:grpSpPr>
          <a:xfrm>
            <a:off x="7295221" y="5459934"/>
            <a:ext cx="2936048" cy="1095945"/>
            <a:chOff x="0" y="52546"/>
            <a:chExt cx="2936047" cy="1095944"/>
          </a:xfrm>
        </p:grpSpPr>
        <p:pic>
          <p:nvPicPr>
            <p:cNvPr id="34" name="Рисунок 3" descr="Рисунок 3"/>
            <p:cNvPicPr>
              <a:picLocks noChangeAspect="1"/>
            </p:cNvPicPr>
            <p:nvPr/>
          </p:nvPicPr>
          <p:blipFill>
            <a:blip r:embed="rId2"/>
            <a:srcRect t="18495" b="28755"/>
            <a:stretch>
              <a:fillRect/>
            </a:stretch>
          </p:blipFill>
          <p:spPr>
            <a:xfrm>
              <a:off x="0" y="113666"/>
              <a:ext cx="1845977" cy="973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Рисунок 4" descr="Рисунок 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8198" y="52546"/>
              <a:ext cx="837849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" name="Рисунок 8" descr="Рисунок 8"/>
          <p:cNvPicPr>
            <a:picLocks noChangeAspect="1"/>
          </p:cNvPicPr>
          <p:nvPr/>
        </p:nvPicPr>
        <p:blipFill>
          <a:blip r:embed="rId4"/>
          <a:srcRect l="27307" t="8943" r="20023" b="77236"/>
          <a:stretch>
            <a:fillRect/>
          </a:stretch>
        </p:blipFill>
        <p:spPr>
          <a:xfrm>
            <a:off x="1750431" y="103518"/>
            <a:ext cx="5674736" cy="2027207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" name="Рисунок 7" descr="C:\Users\Администратор\Desktop\Точка роста Фото\IMG_20200821_08253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14605" y="146650"/>
            <a:ext cx="2956808" cy="2181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/>
          </a:p>
        </p:txBody>
      </p:sp>
      <p:sp>
        <p:nvSpPr>
          <p:cNvPr id="57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9171214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документы: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04900" y="1467427"/>
            <a:ext cx="9302131" cy="5079999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0" indent="0" algn="just">
              <a:lnSpc>
                <a:spcPct val="100000"/>
              </a:lnSpc>
              <a:buSzTx/>
              <a:buNone/>
              <a:defRPr sz="2000"/>
            </a:lvl1pPr>
          </a:lstStyle>
          <a:p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просвещения РФ №P-23</a:t>
            </a:r>
            <a:b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 марта 2019 года </a:t>
            </a: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утверждении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рекомендаций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созданию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общеобразовательных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программ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цифрового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естественнонаучного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технического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гуманитарного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профилей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расположенных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сельской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местности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дистанционных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программ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определенных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категорий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базе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сетевого</a:t>
            </a:r>
            <a:r>
              <a:rPr sz="5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взаимодействия</a:t>
            </a:r>
            <a:r>
              <a:rPr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5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просвещения РФ №P-46 от 15 апреля 2019 года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распоряжение Министерства просвещения РФ №Р-23 от 1 марта 2019 года ( уточнены примерные технические характеристики примерного перечня оборудования и средств обучения для оснащения Центров «Точка роста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 </a:t>
            </a:r>
          </a:p>
          <a:p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Распоряжение Правительства РФ от 1 декабря 2018 г. №2648-р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предельном уровне </a:t>
            </a:r>
            <a:r>
              <a:rPr lang="ru-RU" sz="5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расходного обязательства субъекта РФ на 2019 г. и на плановый период 2020 и 2021 гг. в отношении субсидий, предоставляемых в целях </a:t>
            </a:r>
            <a:r>
              <a:rPr lang="ru-RU" sz="5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софинасирования</a:t>
            </a: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расходных обязательств субъектов РФ, возникающих при реализации национальных проектов (программ) и (или) федеральных </a:t>
            </a: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проектов.</a:t>
            </a:r>
            <a:endParaRPr sz="5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12650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sp>
        <p:nvSpPr>
          <p:cNvPr id="149" name="Заголовок 1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7356931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адров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состав </a:t>
            </a:r>
            <a:endParaRPr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5"/>
          <p:cNvSpPr txBox="1"/>
          <p:nvPr/>
        </p:nvSpPr>
        <p:spPr>
          <a:xfrm>
            <a:off x="1321633" y="2381069"/>
            <a:ext cx="5157820" cy="21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дополнительного 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по </a:t>
            </a: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предмету 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сновы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безопасности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жизнедеятельности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по предмету «Технология»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по предмету «Информатика»</a:t>
            </a:r>
          </a:p>
        </p:txBody>
      </p:sp>
      <p:sp>
        <p:nvSpPr>
          <p:cNvPr id="151" name="Правая фигурная скобка 6"/>
          <p:cNvSpPr/>
          <p:nvPr/>
        </p:nvSpPr>
        <p:spPr>
          <a:xfrm>
            <a:off x="6914508" y="2342507"/>
            <a:ext cx="410967" cy="272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669"/>
                  <a:pt x="10800" y="1494"/>
                </a:cubicBezTo>
                <a:lnTo>
                  <a:pt x="10800" y="9306"/>
                </a:lnTo>
                <a:cubicBezTo>
                  <a:pt x="10800" y="10131"/>
                  <a:pt x="15635" y="10800"/>
                  <a:pt x="21600" y="10800"/>
                </a:cubicBezTo>
                <a:cubicBezTo>
                  <a:pt x="15635" y="10800"/>
                  <a:pt x="10800" y="11469"/>
                  <a:pt x="10800" y="12294"/>
                </a:cubicBezTo>
                <a:lnTo>
                  <a:pt x="10800" y="20106"/>
                </a:lnTo>
                <a:cubicBezTo>
                  <a:pt x="10800" y="20931"/>
                  <a:pt x="5965" y="21600"/>
                  <a:pt x="0" y="21600"/>
                </a:cubicBezTo>
              </a:path>
            </a:pathLst>
          </a:custGeom>
          <a:ln w="63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52" name="Прямоугольник 7"/>
          <p:cNvSpPr txBox="1"/>
          <p:nvPr/>
        </p:nvSpPr>
        <p:spPr>
          <a:xfrm>
            <a:off x="7596861" y="3121298"/>
            <a:ext cx="2824397" cy="147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4-х единиц</a:t>
            </a:r>
            <a:r>
              <a: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допускается совмещение не более двух должностей</a:t>
            </a:r>
            <a:endParaRPr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8646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sp>
        <p:nvSpPr>
          <p:cNvPr id="6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 defTabSz="859536">
              <a:defRPr sz="3008"/>
            </a:lvl1pPr>
          </a:lstStyle>
          <a:p>
            <a:r>
              <a:t/>
            </a:r>
            <a:br/>
            <a:endParaRPr/>
          </a:p>
        </p:txBody>
      </p:sp>
      <p:sp>
        <p:nvSpPr>
          <p:cNvPr id="66" name="Объект 2"/>
          <p:cNvSpPr txBox="1">
            <a:spLocks noGrp="1"/>
          </p:cNvSpPr>
          <p:nvPr>
            <p:ph type="body" idx="1"/>
          </p:nvPr>
        </p:nvSpPr>
        <p:spPr>
          <a:xfrm>
            <a:off x="1193800" y="1155940"/>
            <a:ext cx="9123017" cy="502102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содержания преподавания основных общеобразовательных программ по предметным областям «Технология», «Информатика», «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ОБЖ»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обновленном учебном оборудовании;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условий для реализации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разноуровневых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общеобразовательных программ дополнительного образования цифрового, естественнонаучного, технического и гуманитарного профилей;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целостной системы дополнительного образования в Центре, обеспеченной единством учебных и воспитательных требований, преемственностью содержания основного и дополнительного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культуры, проектной деятельности, направленной не только на расширение познавательных интересов школьников, но и на стимулирование активности, инициативы и исследовательской деятельности обучающихся;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и обновление форм организации основного и дополнительного образования с использованием соответствующих современных технологий;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внеурочной деятельности в каникулярный период, разработка и реализации образовательных программ для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пришкольного лагеря;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организационно-содержательная деятельность, направленная на проведение различных мероприятий в Центре и подготовку к участию обучающихся Центра в мероприятиях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различного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уровня;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и развитие общественного движения школьников на базе Центра, направленного на популяризацию различных направлений дополнительного образования, проектную, исследовательскую деятельность.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шахматного образования;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реализации мер по непрерывному развитию педагогических и управленческих кадров, включая повышение квалификации и профессиональной переподготовки сотрудников и педагогов Центра, реализующих основные и дополнительные общеобразовательные программы цифрового, естественнонаучного, технического, гуманитарного 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социокультурного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профилей.</a:t>
            </a:r>
          </a:p>
          <a:p>
            <a:pPr>
              <a:buNone/>
            </a:pPr>
            <a:r>
              <a:rPr lang="ru-RU" sz="1200" dirty="0" smtClean="0"/>
              <a:t> 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endParaRPr sz="1200"/>
          </a:p>
        </p:txBody>
      </p:sp>
      <p:sp>
        <p:nvSpPr>
          <p:cNvPr id="67" name="Заголовок 1"/>
          <p:cNvSpPr txBox="1"/>
          <p:nvPr/>
        </p:nvSpPr>
        <p:spPr>
          <a:xfrm>
            <a:off x="1286329" y="270781"/>
            <a:ext cx="8191501" cy="91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28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Цент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>
                <a:latin typeface="Times New Roman" pitchFamily="18" charset="0"/>
                <a:cs typeface="Times New Roman" pitchFamily="18" charset="0"/>
              </a:rPr>
              <a:t>«Точка роста»</a:t>
            </a:r>
          </a:p>
        </p:txBody>
      </p:sp>
    </p:spTree>
    <p:extLst>
      <p:ext uri="{BB962C8B-B14F-4D97-AF65-F5344CB8AC3E}">
        <p14:creationId xmlns:p14="http://schemas.microsoft.com/office/powerpoint/2010/main" xmlns="" val="6607266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 направления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сновные общеобразовательные программы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«Технология», Информатика», «Основы безопасности жизнедеятельности»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азноуровневые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общеобразовательные программы цифрового, естественнонаучного, технического и гуманитарного профилей: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роектная деятельность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научно-техническое творчество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шахматное образование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едиатворчество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оциокультурные мероприятия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нформационная, экологическая, социальная, дорожно-транспортная безопасность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7018" y="1965514"/>
            <a:ext cx="644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3479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Администратор\Desktop\Соглашение Лицей\Соглашение 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3140" y="241539"/>
            <a:ext cx="4451230" cy="609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Администратор\Desktop\Точка роста Фото\IMG_20200821_0826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14" y="1759789"/>
            <a:ext cx="4546121" cy="383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Администратор\Desktop\Точка роста Фото\IMG_20200821_08261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932" y="129397"/>
            <a:ext cx="8108830" cy="662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325</Words>
  <Application>Microsoft Office PowerPoint</Application>
  <PresentationFormat>Произвольный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Региональный проект   «Современная школа» национального проекта «Образование»  «Точка роста»  в МОУ СОШ с.Красная Горка</vt:lpstr>
      <vt:lpstr>Нормативные документы:</vt:lpstr>
      <vt:lpstr>Кадровый состав </vt:lpstr>
      <vt:lpstr> </vt:lpstr>
      <vt:lpstr>Образовательные направления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создании федеральной сети Центров образования цифрового и гуманитарного профилей «Точка роста»</dc:title>
  <dc:creator>Лариса Сулима</dc:creator>
  <cp:lastModifiedBy>1</cp:lastModifiedBy>
  <cp:revision>92</cp:revision>
  <cp:lastPrinted>2019-09-16T17:07:16Z</cp:lastPrinted>
  <dcterms:modified xsi:type="dcterms:W3CDTF">2020-08-24T08:46:21Z</dcterms:modified>
</cp:coreProperties>
</file>